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17" r:id="rId2"/>
    <p:sldId id="265" r:id="rId3"/>
    <p:sldId id="267" r:id="rId4"/>
    <p:sldId id="264" r:id="rId5"/>
    <p:sldId id="318" r:id="rId6"/>
    <p:sldId id="266" r:id="rId7"/>
    <p:sldId id="269" r:id="rId8"/>
    <p:sldId id="327" r:id="rId9"/>
    <p:sldId id="328" r:id="rId10"/>
    <p:sldId id="257" r:id="rId11"/>
    <p:sldId id="259" r:id="rId12"/>
    <p:sldId id="260" r:id="rId13"/>
    <p:sldId id="263" r:id="rId14"/>
    <p:sldId id="261" r:id="rId15"/>
    <p:sldId id="262" r:id="rId16"/>
    <p:sldId id="329" r:id="rId17"/>
    <p:sldId id="330" r:id="rId18"/>
    <p:sldId id="331" r:id="rId19"/>
    <p:sldId id="332" r:id="rId20"/>
    <p:sldId id="270" r:id="rId21"/>
    <p:sldId id="272" r:id="rId22"/>
    <p:sldId id="326" r:id="rId23"/>
    <p:sldId id="345" r:id="rId24"/>
    <p:sldId id="273" r:id="rId25"/>
    <p:sldId id="274" r:id="rId26"/>
    <p:sldId id="275" r:id="rId27"/>
    <p:sldId id="278" r:id="rId28"/>
    <p:sldId id="279" r:id="rId29"/>
    <p:sldId id="312" r:id="rId30"/>
    <p:sldId id="276" r:id="rId31"/>
    <p:sldId id="277" r:id="rId32"/>
    <p:sldId id="319" r:id="rId33"/>
    <p:sldId id="320" r:id="rId34"/>
    <p:sldId id="321" r:id="rId35"/>
    <p:sldId id="322" r:id="rId36"/>
    <p:sldId id="323" r:id="rId3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194" autoAdjust="0"/>
  </p:normalViewPr>
  <p:slideViewPr>
    <p:cSldViewPr snapToGrid="0">
      <p:cViewPr varScale="1">
        <p:scale>
          <a:sx n="47" d="100"/>
          <a:sy n="47" d="100"/>
        </p:scale>
        <p:origin x="6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7637A-8C02-4788-8B26-8F58F751D19F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337E2-76BD-4FA6-8DF1-4D94EE10956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2000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C1932-56DF-486B-BEFE-4A8BC4306DE0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8157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5750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2605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0409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3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6831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6935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8156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8291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4638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2980-7481-4C4F-99AC-8FBFDFD10AC4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998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2980-7481-4C4F-99AC-8FBFDFD10AC4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3835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C1932-56DF-486B-BEFE-4A8BC4306DE0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366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1932-56DF-486B-BEFE-4A8BC4306DE0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1500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7619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7618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43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0503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1678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1493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2600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6082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2980-7481-4C4F-99AC-8FBFDFD10AC4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2734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20455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16532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06309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68297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36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4724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b="1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2980-7481-4C4F-99AC-8FBFDFD10AC4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834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C1932-56DF-486B-BEFE-4A8BC4306DE0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7622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2980-7481-4C4F-99AC-8FBFDFD10AC4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8583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C1932-56DF-486B-BEFE-4A8BC4306DE0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70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8027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306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2EE9227-4FB9-42C8-84C8-DAAD95C4E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3ED5C86-7FF8-4F42-B74E-0A5736579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9112FCC-554F-4FF2-8691-950CD6E4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D809743-A521-4B97-BE15-9826C7E22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6AB32BF-92DB-4B30-B609-24D77C79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224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807FEE8-C75A-4BB9-AA54-856D6794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2EE0F8A-CD60-488E-B346-18C659742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583421C-40A6-4336-B30C-25F3541D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E9877B-A710-48EF-90DD-041DD829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3D5CEC8-9DDE-4A3C-9ED5-84004E2D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525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18DF9BD2-CA52-42FE-AAD9-0C9BA20D6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7925C46-E589-41D0-A6DE-AFEB00F1E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AC1B8B6-7194-4F97-A85A-1DC334B1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A2AC9D-35EC-4296-B8EE-686A45641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91702D5-B3A4-4C2E-A59F-360B017C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647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2C6C766-A523-4619-9746-8A445D29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1742E12-65B5-45EF-AFA5-E7FC6F3BE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EF12C9C-DFBF-4731-80F0-AA213C4D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0C8C2-24C7-4745-999A-7300C56E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18A302E-29B4-4C87-A1D2-65719935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464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BF14450-DF28-4772-8508-DBBDC2D1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F576793-3420-4E17-92FA-9DC2B26E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FC619A9-5DF6-42C6-8A73-CF0B63F2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EB6EE81-00D9-4126-BB3E-010C789C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3D3A7D2-F544-4C1A-B8CF-82D09163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412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EB52E43-75F5-4F55-A245-FEDF3A21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99254E8-FDA0-43CE-8429-AD1B6531B1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31FEBED-C19B-4A80-9852-AB680F94E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D8AF352-9F20-41FC-B1A8-4C731780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74E907F-B54F-4EC2-BAB2-37AAE395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2B03727-B873-4A16-A02A-579E4258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420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8E0951-CC0E-4336-8D58-048B25E5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84C7FC9-E729-4938-B2D3-3F014A16D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17DDCA6-369E-4D07-B77E-29F3C6277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FE079C8-8F21-462D-9695-7E602016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0C8839E3-A4C1-4F48-9DAA-BC86DF601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0918B3BD-180A-442D-BCA8-DB75EA81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F7B2F998-F7EF-46A6-B1AD-7B7765A1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5DDE6416-3E28-45C1-8BCA-5CD9544F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61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5E5483-6C09-444C-8D4D-435F40D8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50D3A632-2377-433D-8CBE-AADFFF5F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C32DBA2-ADB0-44FD-B20A-193521D3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50C30CA-8464-47B8-A673-893C8F61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5931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4385B1A1-3A7D-4806-B6BC-9A8FA1E1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A06017C-5CC5-43CB-B1EB-B3D22A67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595D4669-7B2B-4190-89AD-C048E224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54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76D982-BFC1-4B37-9663-4D067786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A7B5EB1-AA62-41DE-881F-9B2DD3EDB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C190E4F-328C-42DC-A7CD-9879E20D7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DFC3841-A68C-4C76-9DE7-44E6C4C8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B5D88E7-7D52-4F48-897A-1A6755D5C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60CD88D-2412-486F-BEDC-2BD1E484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715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47E0100-6811-4DFA-864F-9B1C45988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A5A4DF60-BD4B-478D-8F62-50A1E6BDF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F7D09AC-13C4-40F9-93CC-EDA8D844A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4DC9256-8DC4-4299-8091-B24EC965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4E00B07-9119-435D-99CE-AA622C1C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5356C8A-427C-4984-9A50-7741918A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352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F18E3C2-85DB-4C54-A4FC-F8DA1604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5DC208B-60A8-452B-9AEF-78D4F1816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F7747F4-A91C-4DFA-8150-DFA1ACABC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B42B3-A648-4D06-9888-90EB9E4E33A0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BD1836-6A9D-4749-9A40-A6942BFD3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68BD398-7264-4EBC-B5A8-A7D821390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011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5AC3FB-92E9-40D5-8C45-2D858D88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B39468C-A2E4-4B07-9C2B-EEC1B868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Problemområden inom transport och logistik</a:t>
            </a:r>
          </a:p>
          <a:p>
            <a:r>
              <a:rPr lang="sv-SE" dirty="0"/>
              <a:t>Omvärldens förändringar </a:t>
            </a:r>
          </a:p>
          <a:p>
            <a:pPr lvl="1"/>
            <a:r>
              <a:rPr lang="sv-SE" dirty="0"/>
              <a:t>Centralisering</a:t>
            </a:r>
          </a:p>
          <a:p>
            <a:pPr lvl="1"/>
            <a:r>
              <a:rPr lang="sv-SE" dirty="0"/>
              <a:t>Resurssnålt</a:t>
            </a:r>
          </a:p>
          <a:p>
            <a:pPr lvl="2"/>
            <a:r>
              <a:rPr lang="sv-SE" dirty="0" err="1"/>
              <a:t>Lean</a:t>
            </a:r>
            <a:endParaRPr lang="sv-SE" dirty="0"/>
          </a:p>
          <a:p>
            <a:pPr lvl="1"/>
            <a:r>
              <a:rPr lang="sv-SE" dirty="0"/>
              <a:t>Produktionsplatser</a:t>
            </a:r>
          </a:p>
          <a:p>
            <a:pPr lvl="2"/>
            <a:r>
              <a:rPr lang="sv-SE" dirty="0"/>
              <a:t>Kostnadseffektivitet</a:t>
            </a:r>
          </a:p>
          <a:p>
            <a:pPr lvl="2"/>
            <a:r>
              <a:rPr lang="sv-SE" dirty="0"/>
              <a:t>Outsourcing</a:t>
            </a:r>
          </a:p>
          <a:p>
            <a:pPr lvl="3"/>
            <a:r>
              <a:rPr lang="sv-SE" dirty="0"/>
              <a:t>Kompetens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DED80E1-9F9F-4229-805C-CD158A0A9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278313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6FB31F1-B3A1-4DAE-95CE-F18CFE48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3FB62BF-1F74-4D4D-BA9A-1A5C29E2D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Leveransservice = Snabbaste service?</a:t>
            </a:r>
          </a:p>
          <a:p>
            <a:pPr lvl="1"/>
            <a:r>
              <a:rPr lang="sv-SE" dirty="0"/>
              <a:t>Var i flödet har leveransservice mindre betydelse?</a:t>
            </a:r>
          </a:p>
          <a:p>
            <a:r>
              <a:rPr lang="sv-SE" dirty="0"/>
              <a:t>Balansera</a:t>
            </a:r>
          </a:p>
          <a:p>
            <a:pPr lvl="1"/>
            <a:r>
              <a:rPr lang="sv-SE" dirty="0"/>
              <a:t>Lagertillgänglighet, leveranstid, leveransprecision</a:t>
            </a:r>
          </a:p>
          <a:p>
            <a:pPr lvl="1"/>
            <a:r>
              <a:rPr lang="sv-SE" dirty="0"/>
              <a:t>Leveranssäkerhet</a:t>
            </a:r>
          </a:p>
          <a:p>
            <a:r>
              <a:rPr lang="sv-SE" dirty="0"/>
              <a:t>Minskade kostnader</a:t>
            </a:r>
          </a:p>
          <a:p>
            <a:pPr lvl="1"/>
            <a:r>
              <a:rPr lang="sv-SE" dirty="0"/>
              <a:t>Logistiken och miljön</a:t>
            </a:r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BD5F897-0CF2-4991-8CE4-7206057F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57" y="3843611"/>
            <a:ext cx="3709177" cy="24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7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1BEC99EF-24FB-4DBA-8BA3-121706FD7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2" t="1" b="12773"/>
          <a:stretch/>
        </p:blipFill>
        <p:spPr>
          <a:xfrm>
            <a:off x="6966856" y="1947824"/>
            <a:ext cx="5225143" cy="407244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68E94D4-FC97-4DE6-A9F9-4901DFEB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07AB6F7-A9D2-4F78-8795-DB2D3AD9C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8656" cy="4072450"/>
          </a:xfrm>
        </p:spPr>
        <p:txBody>
          <a:bodyPr>
            <a:normAutofit/>
          </a:bodyPr>
          <a:lstStyle/>
          <a:p>
            <a:r>
              <a:rPr lang="sv-SE" sz="2400" dirty="0"/>
              <a:t>Miljömässiga förbättringsförslag kopplat till logistik</a:t>
            </a:r>
          </a:p>
          <a:p>
            <a:r>
              <a:rPr lang="sv-SE" sz="2400" dirty="0"/>
              <a:t>Kommunikation </a:t>
            </a:r>
          </a:p>
          <a:p>
            <a:pPr lvl="1"/>
            <a:r>
              <a:rPr lang="sv-SE" dirty="0"/>
              <a:t>Varuägare och logistikleverantör</a:t>
            </a:r>
          </a:p>
          <a:p>
            <a:pPr lvl="1"/>
            <a:r>
              <a:rPr lang="sv-SE" dirty="0"/>
              <a:t>Kunder och leverantörer</a:t>
            </a:r>
          </a:p>
          <a:p>
            <a:r>
              <a:rPr lang="sv-SE" sz="2400" dirty="0"/>
              <a:t>Balansen</a:t>
            </a:r>
          </a:p>
          <a:p>
            <a:pPr lvl="1"/>
            <a:r>
              <a:rPr lang="sv-SE" dirty="0"/>
              <a:t>Kostnader </a:t>
            </a:r>
          </a:p>
          <a:p>
            <a:pPr lvl="1"/>
            <a:r>
              <a:rPr lang="sv-SE" dirty="0"/>
              <a:t>Service</a:t>
            </a:r>
          </a:p>
          <a:p>
            <a:pPr lvl="1"/>
            <a:r>
              <a:rPr lang="sv-SE" dirty="0"/>
              <a:t>Miljöfördelar</a:t>
            </a:r>
          </a:p>
          <a:p>
            <a:endParaRPr lang="sv-SE" sz="2000" dirty="0"/>
          </a:p>
          <a:p>
            <a:pPr lvl="1"/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14526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CE49085-8B46-46ED-9B03-4FC9079F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82D083-D349-4F6F-8C93-2E9AD894D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Prognoser och information</a:t>
            </a:r>
          </a:p>
          <a:p>
            <a:pPr lvl="1"/>
            <a:r>
              <a:rPr lang="sv-SE" dirty="0"/>
              <a:t>Framtida behov</a:t>
            </a:r>
          </a:p>
          <a:p>
            <a:pPr lvl="1"/>
            <a:r>
              <a:rPr lang="sv-SE" dirty="0"/>
              <a:t>Information tidigt i flödet</a:t>
            </a:r>
          </a:p>
          <a:p>
            <a:r>
              <a:rPr lang="sv-SE" dirty="0"/>
              <a:t>Bättre planering</a:t>
            </a:r>
          </a:p>
          <a:p>
            <a:pPr lvl="1"/>
            <a:r>
              <a:rPr lang="sv-SE" dirty="0"/>
              <a:t>Förändring av transportresurserna</a:t>
            </a:r>
          </a:p>
          <a:p>
            <a:r>
              <a:rPr lang="sv-SE" dirty="0"/>
              <a:t>Primärt</a:t>
            </a:r>
          </a:p>
          <a:p>
            <a:pPr lvl="1"/>
            <a:r>
              <a:rPr lang="sv-SE" dirty="0"/>
              <a:t>Tillförlitliga transporter</a:t>
            </a:r>
          </a:p>
          <a:p>
            <a:r>
              <a:rPr lang="sv-SE" dirty="0"/>
              <a:t>Sekundärt</a:t>
            </a:r>
          </a:p>
          <a:p>
            <a:pPr lvl="1"/>
            <a:r>
              <a:rPr lang="sv-SE" dirty="0"/>
              <a:t>Ledtiden av transporter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93189FE-EBF2-4304-B06E-DFD45897B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34" b="10254"/>
          <a:stretch/>
        </p:blipFill>
        <p:spPr>
          <a:xfrm>
            <a:off x="7352792" y="3550495"/>
            <a:ext cx="4500561" cy="26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8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0313DFC-F9AE-43A7-BBF6-D80D9D09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A441CC8-F918-4C3C-8E51-BCC7E28D3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Ledtider</a:t>
            </a:r>
          </a:p>
          <a:p>
            <a:pPr lvl="1"/>
            <a:r>
              <a:rPr lang="sv-SE" dirty="0"/>
              <a:t>Transportören får mer tid</a:t>
            </a:r>
          </a:p>
          <a:p>
            <a:pPr lvl="1"/>
            <a:r>
              <a:rPr lang="sv-SE" dirty="0"/>
              <a:t>Samlastning</a:t>
            </a:r>
          </a:p>
          <a:p>
            <a:pPr lvl="1"/>
            <a:r>
              <a:rPr lang="sv-SE" dirty="0"/>
              <a:t>Fyllnadsgrad</a:t>
            </a:r>
          </a:p>
          <a:p>
            <a:pPr lvl="1"/>
            <a:r>
              <a:rPr lang="sv-SE" dirty="0"/>
              <a:t>Fordon</a:t>
            </a:r>
          </a:p>
          <a:p>
            <a:r>
              <a:rPr lang="sv-SE" dirty="0"/>
              <a:t> Leveranspålitlighet</a:t>
            </a:r>
          </a:p>
          <a:p>
            <a:pPr lvl="1"/>
            <a:r>
              <a:rPr lang="sv-SE" dirty="0"/>
              <a:t>Större flexibilitet i ankomsttid</a:t>
            </a:r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27F8C99-5A7D-48CE-89B0-E5FCBF91F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32" y="3677055"/>
            <a:ext cx="3654068" cy="232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AE07473-73A9-46A4-A482-0D26F02F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3D7A410-6560-4C98-BC1A-16A7F1C80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05457" cy="4667250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Leverantörsstyrda lager</a:t>
            </a:r>
          </a:p>
          <a:p>
            <a:pPr lvl="1"/>
            <a:r>
              <a:rPr lang="sv-SE" dirty="0"/>
              <a:t>VMI, </a:t>
            </a:r>
            <a:r>
              <a:rPr lang="sv-SE" dirty="0" err="1"/>
              <a:t>Vendor</a:t>
            </a:r>
            <a:r>
              <a:rPr lang="sv-SE" dirty="0"/>
              <a:t> Management </a:t>
            </a:r>
            <a:r>
              <a:rPr lang="sv-SE" dirty="0" err="1"/>
              <a:t>Inventory</a:t>
            </a:r>
            <a:endParaRPr lang="sv-SE" dirty="0"/>
          </a:p>
          <a:p>
            <a:pPr lvl="1"/>
            <a:r>
              <a:rPr lang="sv-SE" dirty="0"/>
              <a:t>Leverantören</a:t>
            </a:r>
          </a:p>
          <a:p>
            <a:pPr lvl="2"/>
            <a:r>
              <a:rPr lang="sv-SE" dirty="0"/>
              <a:t>Information om kundens lagernivåer</a:t>
            </a:r>
          </a:p>
          <a:p>
            <a:pPr lvl="1"/>
            <a:r>
              <a:rPr lang="sv-SE" dirty="0"/>
              <a:t>Fastställa lagernivåer</a:t>
            </a:r>
          </a:p>
          <a:p>
            <a:pPr lvl="2"/>
            <a:r>
              <a:rPr lang="sv-SE" dirty="0"/>
              <a:t>För lagerpåfyllnad</a:t>
            </a:r>
          </a:p>
          <a:p>
            <a:pPr lvl="1"/>
            <a:r>
              <a:rPr lang="sv-SE" dirty="0"/>
              <a:t>Leverantören kan styra leveranserna</a:t>
            </a:r>
          </a:p>
          <a:p>
            <a:pPr lvl="2"/>
            <a:r>
              <a:rPr lang="sv-SE" dirty="0"/>
              <a:t>Förbättrad planering</a:t>
            </a:r>
          </a:p>
          <a:p>
            <a:pPr lvl="2"/>
            <a:r>
              <a:rPr lang="sv-SE" dirty="0"/>
              <a:t>Samlastningsmöjligheter</a:t>
            </a:r>
          </a:p>
          <a:p>
            <a:pPr lvl="1"/>
            <a:r>
              <a:rPr lang="sv-SE" dirty="0"/>
              <a:t>Fördelar för kunden</a:t>
            </a:r>
          </a:p>
          <a:p>
            <a:pPr lvl="2"/>
            <a:r>
              <a:rPr lang="sv-SE" dirty="0"/>
              <a:t>Inventering och beställningar</a:t>
            </a:r>
          </a:p>
          <a:p>
            <a:pPr lvl="1"/>
            <a:r>
              <a:rPr lang="sv-SE" dirty="0"/>
              <a:t>Fördelar för leverantören</a:t>
            </a:r>
          </a:p>
          <a:p>
            <a:pPr lvl="2"/>
            <a:r>
              <a:rPr lang="sv-SE" dirty="0"/>
              <a:t>Minskade transportkostnader</a:t>
            </a:r>
          </a:p>
          <a:p>
            <a:pPr lvl="2"/>
            <a:r>
              <a:rPr lang="sv-SE" dirty="0"/>
              <a:t>Minskad miljöpåverkan</a:t>
            </a:r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A88790C-FB74-4C87-A2CC-86078B78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288" y="3988340"/>
            <a:ext cx="3895228" cy="21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E4DD358-3AA1-4722-A178-72C344F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F5C83A8-6DFC-44FA-9855-81A021FCF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11020"/>
          </a:xfrm>
        </p:spPr>
        <p:txBody>
          <a:bodyPr>
            <a:normAutofit fontScale="85000" lnSpcReduction="20000"/>
          </a:bodyPr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Säkerhetslagrets fördelar </a:t>
            </a:r>
          </a:p>
          <a:p>
            <a:pPr lvl="1"/>
            <a:r>
              <a:rPr lang="sv-SE" dirty="0"/>
              <a:t>Ekonomi</a:t>
            </a:r>
          </a:p>
          <a:p>
            <a:pPr lvl="2"/>
            <a:r>
              <a:rPr lang="sv-SE" dirty="0"/>
              <a:t>Tillgång till produkter</a:t>
            </a:r>
          </a:p>
          <a:p>
            <a:pPr lvl="2"/>
            <a:r>
              <a:rPr lang="sv-SE" dirty="0"/>
              <a:t>Större transportvolymer</a:t>
            </a:r>
          </a:p>
          <a:p>
            <a:pPr lvl="3"/>
            <a:r>
              <a:rPr lang="sv-SE" dirty="0"/>
              <a:t>Lägre transportkostnad per produkt</a:t>
            </a:r>
          </a:p>
          <a:p>
            <a:pPr lvl="2"/>
            <a:r>
              <a:rPr lang="sv-SE" dirty="0"/>
              <a:t>Bristsituationer undviks</a:t>
            </a:r>
          </a:p>
          <a:p>
            <a:pPr lvl="3"/>
            <a:r>
              <a:rPr lang="sv-SE" dirty="0"/>
              <a:t>Delleveranser</a:t>
            </a:r>
          </a:p>
          <a:p>
            <a:pPr lvl="3"/>
            <a:r>
              <a:rPr lang="sv-SE" dirty="0"/>
              <a:t>Förpackningar</a:t>
            </a:r>
          </a:p>
          <a:p>
            <a:pPr lvl="1"/>
            <a:r>
              <a:rPr lang="sv-SE" dirty="0"/>
              <a:t>Miljö</a:t>
            </a:r>
          </a:p>
          <a:p>
            <a:pPr lvl="2"/>
            <a:r>
              <a:rPr lang="sv-SE" dirty="0"/>
              <a:t>Energieffektiva transportslag</a:t>
            </a:r>
          </a:p>
          <a:p>
            <a:pPr lvl="2"/>
            <a:r>
              <a:rPr lang="sv-SE" dirty="0"/>
              <a:t>Minskade transportfrekvenser</a:t>
            </a:r>
          </a:p>
          <a:p>
            <a:pPr lvl="3"/>
            <a:r>
              <a:rPr lang="sv-SE" dirty="0"/>
              <a:t>Minskade transportkostnader</a:t>
            </a:r>
          </a:p>
          <a:p>
            <a:pPr lvl="3"/>
            <a:r>
              <a:rPr lang="sv-SE" dirty="0"/>
              <a:t>Minskad användning av förpackningar</a:t>
            </a:r>
          </a:p>
          <a:p>
            <a:r>
              <a:rPr lang="sv-SE" dirty="0"/>
              <a:t>Varans värde</a:t>
            </a:r>
          </a:p>
          <a:p>
            <a:pPr lvl="1"/>
            <a:r>
              <a:rPr lang="sv-SE" dirty="0"/>
              <a:t>Avgörande för möjligheten för storleken av </a:t>
            </a:r>
            <a:r>
              <a:rPr lang="sv-SE" dirty="0" err="1"/>
              <a:t>säkerhetslager</a:t>
            </a:r>
            <a:endParaRPr lang="sv-SE" dirty="0"/>
          </a:p>
          <a:p>
            <a:pPr lvl="1"/>
            <a:r>
              <a:rPr lang="sv-SE" dirty="0"/>
              <a:t>Balanseras mot miljöinvestering</a:t>
            </a:r>
          </a:p>
          <a:p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F6D4EB9-0464-4323-8783-C96C01235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55"/>
          <a:stretch/>
        </p:blipFill>
        <p:spPr>
          <a:xfrm>
            <a:off x="7045257" y="2037419"/>
            <a:ext cx="4569568" cy="29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AFD9D45-E1E1-4A71-B6F5-609EA8F4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121004-A3CD-4F49-AFA4-77A471853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Leveranssäkerhet</a:t>
            </a:r>
          </a:p>
          <a:p>
            <a:pPr lvl="1"/>
            <a:r>
              <a:rPr lang="sv-SE" dirty="0"/>
              <a:t>Felaktiga produkter</a:t>
            </a:r>
          </a:p>
          <a:p>
            <a:pPr lvl="1"/>
            <a:r>
              <a:rPr lang="sv-SE" dirty="0"/>
              <a:t>Returer</a:t>
            </a:r>
          </a:p>
          <a:p>
            <a:pPr lvl="1"/>
            <a:r>
              <a:rPr lang="sv-SE" dirty="0"/>
              <a:t>Onödiga transporter</a:t>
            </a:r>
          </a:p>
          <a:p>
            <a:pPr lvl="1"/>
            <a:r>
              <a:rPr lang="sv-SE" dirty="0"/>
              <a:t>Högre kvalitetskontroll hos leverantören</a:t>
            </a:r>
          </a:p>
          <a:p>
            <a:r>
              <a:rPr lang="sv-SE" dirty="0"/>
              <a:t>Leveransflexibilitet</a:t>
            </a:r>
          </a:p>
          <a:p>
            <a:pPr lvl="1"/>
            <a:r>
              <a:rPr lang="sv-SE" dirty="0"/>
              <a:t>Möjlighet för kunden</a:t>
            </a:r>
          </a:p>
          <a:p>
            <a:pPr lvl="2"/>
            <a:r>
              <a:rPr lang="sv-SE" dirty="0"/>
              <a:t>Öka eller minska order</a:t>
            </a:r>
          </a:p>
          <a:p>
            <a:pPr lvl="1"/>
            <a:r>
              <a:rPr lang="sv-SE" dirty="0"/>
              <a:t>Försvårar för logistikleverantören</a:t>
            </a:r>
          </a:p>
          <a:p>
            <a:pPr lvl="2"/>
            <a:r>
              <a:rPr lang="sv-SE" dirty="0"/>
              <a:t>Resursberedskap</a:t>
            </a:r>
          </a:p>
          <a:p>
            <a:pPr lvl="2"/>
            <a:r>
              <a:rPr lang="sv-SE" dirty="0"/>
              <a:t>Outnyttjats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BA047AC-CACD-403D-A3D9-63E1C88B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72" y="4202349"/>
            <a:ext cx="4936636" cy="21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7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DC726FC-0F23-4833-A30A-9A43EA4E8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Retur av </a:t>
            </a:r>
            <a:r>
              <a:rPr lang="sv-SE" dirty="0" err="1"/>
              <a:t>lastbärare</a:t>
            </a:r>
            <a:endParaRPr lang="sv-SE" dirty="0"/>
          </a:p>
          <a:p>
            <a:r>
              <a:rPr lang="sv-SE" dirty="0"/>
              <a:t>Förpackningar	</a:t>
            </a:r>
          </a:p>
          <a:p>
            <a:r>
              <a:rPr lang="sv-SE" dirty="0"/>
              <a:t>Retur av felaktiga varor</a:t>
            </a:r>
          </a:p>
          <a:p>
            <a:r>
              <a:rPr lang="sv-SE" dirty="0"/>
              <a:t>Retur av ångrade köp</a:t>
            </a:r>
          </a:p>
          <a:p>
            <a:pPr lvl="1"/>
            <a:r>
              <a:rPr lang="sv-SE" dirty="0"/>
              <a:t>Från slutkund till leverantör</a:t>
            </a:r>
          </a:p>
          <a:p>
            <a:r>
              <a:rPr lang="sv-SE" dirty="0"/>
              <a:t>Miljörutin för returer</a:t>
            </a:r>
          </a:p>
          <a:p>
            <a:pPr lvl="1"/>
            <a:r>
              <a:rPr lang="sv-SE" dirty="0"/>
              <a:t>Till leverantör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FBDCB7F1-BF84-494A-84A4-7F6B9538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450" y="3132307"/>
            <a:ext cx="3641350" cy="3337904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FF457613-9BFF-4C63-89B6-5A41D4A9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Logistikstrategier</a:t>
            </a:r>
          </a:p>
        </p:txBody>
      </p:sp>
    </p:spTree>
    <p:extLst>
      <p:ext uri="{BB962C8B-B14F-4D97-AF65-F5344CB8AC3E}">
        <p14:creationId xmlns:p14="http://schemas.microsoft.com/office/powerpoint/2010/main" val="2206385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EF1FA3-E365-407F-9ABD-B2CADD981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Fokus och avgränsningar</a:t>
            </a:r>
          </a:p>
          <a:p>
            <a:pPr lvl="1"/>
            <a:r>
              <a:rPr lang="sv-SE" dirty="0"/>
              <a:t>Inkludera logistiken </a:t>
            </a:r>
          </a:p>
          <a:p>
            <a:pPr lvl="2"/>
            <a:r>
              <a:rPr lang="sv-SE" dirty="0"/>
              <a:t>Miljöarbete</a:t>
            </a:r>
          </a:p>
          <a:p>
            <a:pPr lvl="2"/>
            <a:r>
              <a:rPr lang="sv-SE" dirty="0"/>
              <a:t>Strategier</a:t>
            </a:r>
          </a:p>
          <a:p>
            <a:r>
              <a:rPr lang="sv-SE" dirty="0"/>
              <a:t>Företagets förhållningssätt</a:t>
            </a:r>
          </a:p>
          <a:p>
            <a:pPr lvl="1"/>
            <a:r>
              <a:rPr lang="sv-SE" dirty="0"/>
              <a:t>Reaktivt</a:t>
            </a:r>
          </a:p>
          <a:p>
            <a:pPr lvl="2"/>
            <a:r>
              <a:rPr lang="sv-SE" dirty="0"/>
              <a:t>Styrs av lagar och regler</a:t>
            </a:r>
          </a:p>
          <a:p>
            <a:pPr lvl="1"/>
            <a:r>
              <a:rPr lang="sv-SE" dirty="0"/>
              <a:t>Proaktivt</a:t>
            </a:r>
          </a:p>
          <a:p>
            <a:pPr lvl="2"/>
            <a:r>
              <a:rPr lang="sv-SE" dirty="0"/>
              <a:t>Driver eget miljöarbete</a:t>
            </a:r>
          </a:p>
          <a:p>
            <a:pPr lvl="2"/>
            <a:r>
              <a:rPr lang="sv-SE" dirty="0"/>
              <a:t>ISO 14001</a:t>
            </a:r>
          </a:p>
          <a:p>
            <a:pPr lvl="1"/>
            <a:r>
              <a:rPr lang="sv-SE" dirty="0" err="1"/>
              <a:t>Värdesökande</a:t>
            </a:r>
            <a:r>
              <a:rPr lang="sv-SE" dirty="0"/>
              <a:t> förhållningssätt</a:t>
            </a:r>
          </a:p>
          <a:p>
            <a:pPr lvl="2"/>
            <a:r>
              <a:rPr lang="sv-SE" dirty="0"/>
              <a:t>Miljö som en affärsmöjlighet</a:t>
            </a:r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B17D939-CF86-47AD-BC2E-55528E785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640" y="2701361"/>
            <a:ext cx="4514276" cy="3610539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7B7AD6E3-525E-4398-83E4-425497626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Logistikstrategier</a:t>
            </a:r>
          </a:p>
        </p:txBody>
      </p:sp>
    </p:spTree>
    <p:extLst>
      <p:ext uri="{BB962C8B-B14F-4D97-AF65-F5344CB8AC3E}">
        <p14:creationId xmlns:p14="http://schemas.microsoft.com/office/powerpoint/2010/main" val="2855949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AA11545-B175-4E5D-AF6D-A24ADA37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0E83390-B515-4794-9637-6916449B8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Hållbarhet som </a:t>
            </a:r>
            <a:r>
              <a:rPr lang="sv-SE" dirty="0" err="1"/>
              <a:t>värdeadderare</a:t>
            </a:r>
            <a:endParaRPr lang="sv-SE" dirty="0"/>
          </a:p>
          <a:p>
            <a:pPr lvl="1"/>
            <a:r>
              <a:rPr lang="sv-SE" dirty="0"/>
              <a:t>Miljötjänster</a:t>
            </a:r>
          </a:p>
          <a:p>
            <a:pPr lvl="1"/>
            <a:r>
              <a:rPr lang="sv-SE" dirty="0"/>
              <a:t>Involvera kunden</a:t>
            </a:r>
          </a:p>
          <a:p>
            <a:pPr lvl="1"/>
            <a:r>
              <a:rPr lang="sv-SE" dirty="0"/>
              <a:t>Involvera underleverantörer</a:t>
            </a:r>
          </a:p>
          <a:p>
            <a:pPr lvl="2"/>
            <a:r>
              <a:rPr lang="sv-SE" dirty="0"/>
              <a:t>Dela erfarenheter</a:t>
            </a:r>
          </a:p>
          <a:p>
            <a:pPr lvl="1"/>
            <a:r>
              <a:rPr lang="sv-SE" dirty="0"/>
              <a:t>IT</a:t>
            </a:r>
          </a:p>
          <a:p>
            <a:pPr lvl="2"/>
            <a:r>
              <a:rPr lang="sv-SE" dirty="0"/>
              <a:t>Resursutnyttjande</a:t>
            </a:r>
          </a:p>
          <a:p>
            <a:pPr lvl="2"/>
            <a:r>
              <a:rPr lang="sv-SE" dirty="0"/>
              <a:t>Kommunikation</a:t>
            </a:r>
          </a:p>
          <a:p>
            <a:pPr lvl="2"/>
            <a:r>
              <a:rPr lang="sv-SE" dirty="0"/>
              <a:t>Miljöberäkningar</a:t>
            </a:r>
          </a:p>
          <a:p>
            <a:pPr lvl="3"/>
            <a:r>
              <a:rPr lang="sv-SE" dirty="0"/>
              <a:t>Uppföljning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356247E-666B-459A-8980-C1DC953AC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39" y="4290000"/>
            <a:ext cx="4852560" cy="20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Omvärldens förändringar som påverkar logistiken</a:t>
            </a:r>
          </a:p>
          <a:p>
            <a:pPr lvl="1"/>
            <a:r>
              <a:rPr lang="sv-SE" dirty="0"/>
              <a:t>Kärnkompetens</a:t>
            </a:r>
          </a:p>
          <a:p>
            <a:pPr lvl="2"/>
            <a:r>
              <a:rPr lang="sv-SE" dirty="0"/>
              <a:t>Outsourcing</a:t>
            </a:r>
          </a:p>
          <a:p>
            <a:pPr lvl="2"/>
            <a:r>
              <a:rPr lang="sv-SE" dirty="0"/>
              <a:t>Underleverantörer</a:t>
            </a:r>
          </a:p>
          <a:p>
            <a:pPr lvl="3"/>
            <a:r>
              <a:rPr lang="sv-SE" dirty="0" err="1"/>
              <a:t>Multisourcing</a:t>
            </a:r>
            <a:endParaRPr lang="sv-SE" dirty="0"/>
          </a:p>
          <a:p>
            <a:pPr lvl="4"/>
            <a:r>
              <a:rPr lang="sv-SE" dirty="0"/>
              <a:t>Flera underleverantörer</a:t>
            </a:r>
          </a:p>
          <a:p>
            <a:pPr lvl="4"/>
            <a:r>
              <a:rPr lang="sv-SE" dirty="0"/>
              <a:t>Samma produkt</a:t>
            </a:r>
          </a:p>
          <a:p>
            <a:pPr lvl="4"/>
            <a:r>
              <a:rPr lang="sv-SE" dirty="0"/>
              <a:t>Täcka behov</a:t>
            </a:r>
          </a:p>
          <a:p>
            <a:pPr lvl="4"/>
            <a:r>
              <a:rPr lang="sv-SE" dirty="0"/>
              <a:t>Konkurrens</a:t>
            </a:r>
          </a:p>
          <a:p>
            <a:pPr lvl="3"/>
            <a:r>
              <a:rPr lang="sv-SE" dirty="0" err="1"/>
              <a:t>Singlesourcing</a:t>
            </a:r>
            <a:endParaRPr lang="sv-SE" dirty="0"/>
          </a:p>
          <a:p>
            <a:pPr lvl="4"/>
            <a:r>
              <a:rPr lang="sv-SE" dirty="0"/>
              <a:t>Specifik produkt</a:t>
            </a:r>
          </a:p>
          <a:p>
            <a:pPr lvl="4"/>
            <a:r>
              <a:rPr lang="sv-SE" dirty="0"/>
              <a:t>Utveckling av produkt</a:t>
            </a:r>
          </a:p>
          <a:p>
            <a:pPr lvl="4"/>
            <a:r>
              <a:rPr lang="sv-SE" dirty="0"/>
              <a:t>Långsiktigt samarbete</a:t>
            </a:r>
          </a:p>
          <a:p>
            <a:pPr lvl="3"/>
            <a:endParaRPr lang="sv-S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586" y="3429000"/>
            <a:ext cx="2947647" cy="220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72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Globalisering och närproducerat</a:t>
            </a:r>
          </a:p>
          <a:p>
            <a:pPr lvl="1"/>
            <a:r>
              <a:rPr lang="sv-SE" dirty="0"/>
              <a:t>Mindre kostnader för råvaror och arbetskraft</a:t>
            </a:r>
          </a:p>
          <a:p>
            <a:pPr lvl="1"/>
            <a:r>
              <a:rPr lang="sv-SE" dirty="0"/>
              <a:t>Varuvärdet </a:t>
            </a:r>
          </a:p>
          <a:p>
            <a:pPr lvl="2"/>
            <a:r>
              <a:rPr lang="sv-SE" dirty="0"/>
              <a:t>Val av transportsätt</a:t>
            </a:r>
          </a:p>
          <a:p>
            <a:pPr lvl="1"/>
            <a:r>
              <a:rPr lang="sv-SE" dirty="0"/>
              <a:t>Stor volym </a:t>
            </a:r>
          </a:p>
          <a:p>
            <a:pPr lvl="1"/>
            <a:r>
              <a:rPr lang="sv-SE" dirty="0"/>
              <a:t>Energieffektivt  transportsätt</a:t>
            </a:r>
          </a:p>
          <a:p>
            <a:pPr lvl="2"/>
            <a:r>
              <a:rPr lang="sv-SE" dirty="0"/>
              <a:t>Utbalanserar avstånd</a:t>
            </a:r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4293096"/>
            <a:ext cx="20764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55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Närproducerat</a:t>
            </a:r>
          </a:p>
          <a:p>
            <a:pPr lvl="1"/>
            <a:r>
              <a:rPr lang="sv-SE" dirty="0"/>
              <a:t>Spårbarhet</a:t>
            </a:r>
          </a:p>
          <a:p>
            <a:pPr lvl="1"/>
            <a:r>
              <a:rPr lang="sv-SE" dirty="0"/>
              <a:t>Helhetsyn</a:t>
            </a:r>
          </a:p>
          <a:p>
            <a:pPr lvl="2"/>
            <a:r>
              <a:rPr lang="sv-SE" dirty="0"/>
              <a:t>Närodlat</a:t>
            </a:r>
          </a:p>
          <a:p>
            <a:pPr marL="914400" lvl="2" indent="0">
              <a:buNone/>
            </a:pPr>
            <a:endParaRPr lang="sv-SE" dirty="0"/>
          </a:p>
          <a:p>
            <a:pPr marL="514350" lvl="1" indent="0">
              <a:buNone/>
            </a:pPr>
            <a:endParaRPr lang="sv-S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20" y="4149080"/>
            <a:ext cx="3065949" cy="215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70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96E6F8E-C04A-4C72-A928-BDAEBAB9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FAE6941C-AC7D-4221-AEFD-ED13D9C87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1750" y="1599828"/>
            <a:ext cx="1619250" cy="161925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DF7534B3-A60C-4351-9F96-68AEBD14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556792"/>
            <a:ext cx="1619250" cy="161925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92DFA90-B556-400F-96B1-DB4C37D0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567" y="1599828"/>
            <a:ext cx="1619250" cy="1619250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6C7839D6-D8A4-4802-9CEB-0C16ED18538F}"/>
              </a:ext>
            </a:extLst>
          </p:cNvPr>
          <p:cNvSpPr txBox="1"/>
          <p:nvPr/>
        </p:nvSpPr>
        <p:spPr>
          <a:xfrm>
            <a:off x="2423592" y="3429001"/>
            <a:ext cx="3063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Odlad i Spanien transporterad med vägtransport 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23077B3E-DCFD-48B9-982A-894CED8850AE}"/>
              </a:ext>
            </a:extLst>
          </p:cNvPr>
          <p:cNvSpPr txBox="1"/>
          <p:nvPr/>
        </p:nvSpPr>
        <p:spPr>
          <a:xfrm>
            <a:off x="5311750" y="3472037"/>
            <a:ext cx="2888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Odlad i Spanien transporterad med järnväg 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F4772554-A3B8-4F29-BECD-D50101EBB47F}"/>
              </a:ext>
            </a:extLst>
          </p:cNvPr>
          <p:cNvSpPr txBox="1"/>
          <p:nvPr/>
        </p:nvSpPr>
        <p:spPr>
          <a:xfrm>
            <a:off x="8024738" y="3401268"/>
            <a:ext cx="288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Odlad i Sverige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C952E9F0-ABE3-42BB-978E-B7B50C7CAD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0" t="17105" r="65909" b="16516"/>
          <a:stretch/>
        </p:blipFill>
        <p:spPr>
          <a:xfrm>
            <a:off x="5559859" y="4593753"/>
            <a:ext cx="1123032" cy="2021458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D3953696-BD2E-43E8-8103-72FFE7513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98" t="17000" r="36143" b="17386"/>
          <a:stretch/>
        </p:blipFill>
        <p:spPr>
          <a:xfrm>
            <a:off x="2671701" y="4586992"/>
            <a:ext cx="1123032" cy="1996370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E0AF98E8-4C38-4DA9-B1EB-163262D1CA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02" t="18842" b="18797"/>
          <a:stretch/>
        </p:blipFill>
        <p:spPr>
          <a:xfrm>
            <a:off x="8448017" y="4593754"/>
            <a:ext cx="1336113" cy="19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54A3D55-CCCD-4787-95F4-54F6E518F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DA7C8FC-06B1-48BF-9F9A-DCE391CA4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D055EC4D-BFE9-4BE6-A9AA-2082F9BEC489}"/>
              </a:ext>
            </a:extLst>
          </p:cNvPr>
          <p:cNvSpPr/>
          <p:nvPr/>
        </p:nvSpPr>
        <p:spPr>
          <a:xfrm>
            <a:off x="2943225" y="2074794"/>
            <a:ext cx="630555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sv-SE" sz="7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Diskussion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D603BCD-813C-4FB1-B661-127D1218EB80}"/>
              </a:ext>
            </a:extLst>
          </p:cNvPr>
          <p:cNvSpPr txBox="1"/>
          <p:nvPr/>
        </p:nvSpPr>
        <p:spPr>
          <a:xfrm>
            <a:off x="2253437" y="3446759"/>
            <a:ext cx="81983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400" dirty="0"/>
              <a:t>Vilka utmaningar har varuägaren för att uppnå hållbar logistik? Ge förslag på tre områden med utvecklingsmöjligheter</a:t>
            </a:r>
          </a:p>
          <a:p>
            <a:endParaRPr lang="sv-SE" sz="2400" dirty="0"/>
          </a:p>
          <a:p>
            <a:r>
              <a:rPr lang="sv-SE" sz="2400" dirty="0"/>
              <a:t>Vilka utmaningar har logistikföretag för att uppnå hållbar logistik? Ge förslag på tre områden med utvecklingsmöjligheter</a:t>
            </a:r>
          </a:p>
        </p:txBody>
      </p:sp>
    </p:spTree>
    <p:extLst>
      <p:ext uri="{BB962C8B-B14F-4D97-AF65-F5344CB8AC3E}">
        <p14:creationId xmlns:p14="http://schemas.microsoft.com/office/powerpoint/2010/main" val="2529975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karta&#10;&#10;Beskrivning genererad med mycket hög exakthet">
            <a:extLst>
              <a:ext uri="{FF2B5EF4-FFF2-40B4-BE49-F238E27FC236}">
                <a16:creationId xmlns:a16="http://schemas.microsoft.com/office/drawing/2014/main" id="{6121B4E7-37E7-4F90-8FA9-75B03677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916832"/>
            <a:ext cx="4067944" cy="3672793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50611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 dirty="0"/>
              <a:t>Aktörer och förutsättningar</a:t>
            </a:r>
          </a:p>
          <a:p>
            <a:pPr lvl="1"/>
            <a:r>
              <a:rPr lang="sv-SE" dirty="0"/>
              <a:t>Kommuner och städer</a:t>
            </a:r>
          </a:p>
          <a:p>
            <a:pPr lvl="1"/>
            <a:r>
              <a:rPr lang="sv-SE" dirty="0"/>
              <a:t>Transportörer/Logistikföretag</a:t>
            </a:r>
          </a:p>
          <a:p>
            <a:pPr lvl="1"/>
            <a:r>
              <a:rPr lang="sv-SE" dirty="0"/>
              <a:t>Varuägare</a:t>
            </a:r>
          </a:p>
          <a:p>
            <a:pPr lvl="1"/>
            <a:r>
              <a:rPr lang="sv-SE" dirty="0"/>
              <a:t>Fastighetsägare</a:t>
            </a:r>
          </a:p>
        </p:txBody>
      </p:sp>
    </p:spTree>
    <p:extLst>
      <p:ext uri="{BB962C8B-B14F-4D97-AF65-F5344CB8AC3E}">
        <p14:creationId xmlns:p14="http://schemas.microsoft.com/office/powerpoint/2010/main" val="131823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karta&#10;&#10;Beskrivning genererad med mycket hög exakthet">
            <a:extLst>
              <a:ext uri="{FF2B5EF4-FFF2-40B4-BE49-F238E27FC236}">
                <a16:creationId xmlns:a16="http://schemas.microsoft.com/office/drawing/2014/main" id="{07C864D5-570C-482F-903E-22A4ACFF9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266" r="35319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33014" y="1972525"/>
            <a:ext cx="4895713" cy="4520350"/>
          </a:xfrm>
        </p:spPr>
        <p:txBody>
          <a:bodyPr anchor="ctr">
            <a:normAutofit/>
          </a:bodyPr>
          <a:lstStyle/>
          <a:p>
            <a:r>
              <a:rPr lang="sv-SE" sz="2000" dirty="0">
                <a:solidFill>
                  <a:srgbClr val="000000"/>
                </a:solidFill>
              </a:rPr>
              <a:t>Kommuner och städer 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Kompetensbrist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Godstransportpolicy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Persontransporter prioriteras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Förvaltningssamordning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Inkludera godstransport i planeringsprocessen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Samverkan med näringslivet</a:t>
            </a:r>
          </a:p>
          <a:p>
            <a:r>
              <a:rPr lang="sv-SE" sz="2000" dirty="0">
                <a:solidFill>
                  <a:srgbClr val="000000"/>
                </a:solidFill>
              </a:rPr>
              <a:t>Ansvar</a:t>
            </a:r>
          </a:p>
          <a:p>
            <a:pPr lvl="1"/>
            <a:r>
              <a:rPr lang="sv-SE" sz="2000" dirty="0" err="1">
                <a:solidFill>
                  <a:srgbClr val="000000"/>
                </a:solidFill>
              </a:rPr>
              <a:t>Vägtulla</a:t>
            </a:r>
            <a:r>
              <a:rPr lang="sv-SE" sz="2000" dirty="0">
                <a:solidFill>
                  <a:srgbClr val="000000"/>
                </a:solidFill>
              </a:rPr>
              <a:t> – Körbeteende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Zonförbud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Infrastruktur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Skatter</a:t>
            </a:r>
          </a:p>
          <a:p>
            <a:pPr marL="457200" lvl="1" indent="0">
              <a:buNone/>
            </a:pP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Rubrik 1">
            <a:extLst>
              <a:ext uri="{FF2B5EF4-FFF2-40B4-BE49-F238E27FC236}">
                <a16:creationId xmlns:a16="http://schemas.microsoft.com/office/drawing/2014/main" id="{DEF57A94-2A6E-30DE-1976-DC829742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498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352662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FBA67862-02C2-484F-9E71-2045710BF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1" r="25290" b="2"/>
          <a:stretch/>
        </p:blipFill>
        <p:spPr>
          <a:xfrm>
            <a:off x="6277738" y="1904282"/>
            <a:ext cx="3805553" cy="4272681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sv-SE" sz="2000" dirty="0"/>
              <a:t>Transportörer/Logistikföretag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Många transportörer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”Mjölkrundor”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Transportuppdrag</a:t>
            </a:r>
          </a:p>
          <a:p>
            <a:pPr lvl="2">
              <a:lnSpc>
                <a:spcPct val="90000"/>
              </a:lnSpc>
            </a:pPr>
            <a:r>
              <a:rPr lang="sv-SE" dirty="0"/>
              <a:t>Avsändare</a:t>
            </a:r>
          </a:p>
          <a:p>
            <a:pPr lvl="2">
              <a:lnSpc>
                <a:spcPct val="90000"/>
              </a:lnSpc>
            </a:pPr>
            <a:r>
              <a:rPr lang="sv-SE" dirty="0"/>
              <a:t>Mottagare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Fraktbetalning</a:t>
            </a:r>
          </a:p>
          <a:p>
            <a:pPr marL="0" indent="0">
              <a:buNone/>
            </a:pPr>
            <a:r>
              <a:rPr lang="sv-SE" sz="2000" dirty="0"/>
              <a:t>Ansvar</a:t>
            </a:r>
          </a:p>
          <a:p>
            <a:pPr marL="457200" indent="-457200"/>
            <a:r>
              <a:rPr lang="sv-SE" sz="2000" dirty="0"/>
              <a:t>Optimera</a:t>
            </a:r>
          </a:p>
          <a:p>
            <a:pPr marL="857250" lvl="1" indent="-457200"/>
            <a:r>
              <a:rPr lang="sv-SE" sz="2000" dirty="0"/>
              <a:t>Transporttid</a:t>
            </a:r>
          </a:p>
          <a:p>
            <a:pPr marL="857250" lvl="1" indent="-457200"/>
            <a:r>
              <a:rPr lang="sv-SE" sz="2000" dirty="0"/>
              <a:t>Fyllnadsgrad</a:t>
            </a:r>
          </a:p>
          <a:p>
            <a:pPr marL="857250" lvl="1" indent="-457200"/>
            <a:r>
              <a:rPr lang="sv-SE" sz="2000" dirty="0"/>
              <a:t>Ruttplanering</a:t>
            </a:r>
          </a:p>
          <a:p>
            <a:pPr marL="457200" indent="-457200"/>
            <a:r>
              <a:rPr lang="sv-SE" sz="2000" dirty="0"/>
              <a:t>Eco-</a:t>
            </a:r>
            <a:r>
              <a:rPr lang="sv-SE" sz="2000" dirty="0" err="1"/>
              <a:t>driving</a:t>
            </a:r>
            <a:endParaRPr lang="sv-SE" sz="2000" dirty="0"/>
          </a:p>
          <a:p>
            <a:pPr marL="457200" indent="-457200"/>
            <a:r>
              <a:rPr lang="sv-SE" sz="2000" dirty="0"/>
              <a:t>Bränslen</a:t>
            </a:r>
          </a:p>
          <a:p>
            <a:pPr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marL="457200" lvl="1" indent="0">
              <a:buNone/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4FAED9EF-6A39-2544-F213-F27D7E95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31274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Nuläge – Godsrutt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6"/>
          <a:stretch/>
        </p:blipFill>
        <p:spPr bwMode="auto">
          <a:xfrm>
            <a:off x="2843064" y="2564905"/>
            <a:ext cx="6393492" cy="383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78762CD9-0831-B3FA-3546-51CA3988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961726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Optimerat godsrutt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1"/>
          <a:stretch/>
        </p:blipFill>
        <p:spPr bwMode="auto">
          <a:xfrm>
            <a:off x="2927648" y="2564904"/>
            <a:ext cx="5540474" cy="335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D11D24C7-3D95-79E9-E116-39A9489E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2964252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Projekt</a:t>
            </a:r>
          </a:p>
          <a:p>
            <a:pPr lvl="1"/>
            <a:r>
              <a:rPr lang="sv-SE" dirty="0"/>
              <a:t>Samdistribution i Linköping</a:t>
            </a:r>
          </a:p>
          <a:p>
            <a:pPr lvl="2"/>
            <a:r>
              <a:rPr lang="sv-SE" dirty="0"/>
              <a:t>Tre zoner</a:t>
            </a:r>
          </a:p>
          <a:p>
            <a:pPr lvl="2"/>
            <a:r>
              <a:rPr lang="sv-SE" dirty="0"/>
              <a:t>Tre transportörer</a:t>
            </a:r>
          </a:p>
          <a:p>
            <a:pPr lvl="1"/>
            <a:r>
              <a:rPr lang="sv-SE" dirty="0"/>
              <a:t>Resultat</a:t>
            </a:r>
          </a:p>
          <a:p>
            <a:pPr lvl="2"/>
            <a:r>
              <a:rPr lang="sv-SE" dirty="0"/>
              <a:t>Minskat fordons behov 25-35%</a:t>
            </a:r>
          </a:p>
          <a:p>
            <a:pPr lvl="2"/>
            <a:r>
              <a:rPr lang="sv-SE" dirty="0"/>
              <a:t>Fyllnadsgraden ökade med 50%</a:t>
            </a:r>
          </a:p>
          <a:p>
            <a:pPr lvl="2"/>
            <a:r>
              <a:rPr lang="sv-SE" dirty="0"/>
              <a:t>Totala körsträckan minskade med 50%</a:t>
            </a:r>
          </a:p>
          <a:p>
            <a:pPr lvl="2"/>
            <a:r>
              <a:rPr lang="sv-SE" dirty="0"/>
              <a:t>Tiden för utkörning av varor minskade med 20%</a:t>
            </a:r>
          </a:p>
          <a:p>
            <a:pPr lvl="1"/>
            <a:r>
              <a:rPr lang="sv-SE" dirty="0"/>
              <a:t>Problem</a:t>
            </a:r>
          </a:p>
          <a:p>
            <a:pPr lvl="2"/>
            <a:r>
              <a:rPr lang="sv-SE" dirty="0"/>
              <a:t>Samarbete mellan transportörer</a:t>
            </a:r>
          </a:p>
          <a:p>
            <a:pPr lvl="2"/>
            <a:r>
              <a:rPr lang="sv-SE" dirty="0"/>
              <a:t>Kontroll över leveranskedjan</a:t>
            </a:r>
          </a:p>
          <a:p>
            <a:pPr lvl="2"/>
            <a:r>
              <a:rPr lang="sv-SE" dirty="0"/>
              <a:t>Företagsexponering</a:t>
            </a:r>
          </a:p>
          <a:p>
            <a:pPr lvl="2"/>
            <a:r>
              <a:rPr lang="sv-SE" dirty="0"/>
              <a:t>Neutral konkurrens</a:t>
            </a:r>
          </a:p>
          <a:p>
            <a:pPr lvl="2"/>
            <a:endParaRPr lang="sv-SE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0" y="2038463"/>
            <a:ext cx="3973237" cy="363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11F4BEFF-D6CA-9F16-B9B5-7AA387C3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131111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Omvärldens förändringar som påverkar logistiken</a:t>
            </a:r>
          </a:p>
          <a:p>
            <a:pPr lvl="1"/>
            <a:r>
              <a:rPr lang="sv-SE" dirty="0"/>
              <a:t>Stordrift</a:t>
            </a:r>
          </a:p>
          <a:p>
            <a:pPr lvl="2"/>
            <a:r>
              <a:rPr lang="sv-SE" dirty="0"/>
              <a:t>Fasta kostnader fördelas på större flöde</a:t>
            </a:r>
          </a:p>
          <a:p>
            <a:pPr lvl="1"/>
            <a:r>
              <a:rPr lang="sv-SE" dirty="0"/>
              <a:t>Centralisering </a:t>
            </a:r>
          </a:p>
          <a:p>
            <a:pPr lvl="2"/>
            <a:r>
              <a:rPr lang="sv-SE" dirty="0"/>
              <a:t>Mindre antal lager och terminaler</a:t>
            </a:r>
          </a:p>
          <a:p>
            <a:pPr lvl="2"/>
            <a:r>
              <a:rPr lang="sv-SE" dirty="0"/>
              <a:t>Ökad leveransservice</a:t>
            </a:r>
          </a:p>
          <a:p>
            <a:pPr lvl="2"/>
            <a:r>
              <a:rPr lang="sv-SE" dirty="0"/>
              <a:t>Ökad produkt tillgänglighet</a:t>
            </a:r>
          </a:p>
          <a:p>
            <a:pPr lvl="2"/>
            <a:r>
              <a:rPr lang="sv-SE" dirty="0"/>
              <a:t>Färre aktörer</a:t>
            </a:r>
          </a:p>
          <a:p>
            <a:pPr lvl="2"/>
            <a:r>
              <a:rPr lang="sv-SE" dirty="0"/>
              <a:t>Färre steg i kedjan</a:t>
            </a:r>
          </a:p>
          <a:p>
            <a:pPr lvl="2"/>
            <a:r>
              <a:rPr lang="sv-SE" dirty="0"/>
              <a:t>Bättre kontroll</a:t>
            </a:r>
          </a:p>
          <a:p>
            <a:pPr lvl="2"/>
            <a:r>
              <a:rPr lang="sv-SE" dirty="0"/>
              <a:t>Standardiserade förfaranden</a:t>
            </a:r>
          </a:p>
          <a:p>
            <a:pPr marL="914400" lvl="2" indent="0">
              <a:buNone/>
            </a:pP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3" y="4581129"/>
            <a:ext cx="23907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årta, bord, person, man&#10;&#10;Beskrivning genererad med mycket hög exakthet">
            <a:extLst>
              <a:ext uri="{FF2B5EF4-FFF2-40B4-BE49-F238E27FC236}">
                <a16:creationId xmlns:a16="http://schemas.microsoft.com/office/drawing/2014/main" id="{B8F91862-8805-4668-A7B6-FD6C6711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878" y="1985561"/>
            <a:ext cx="4690873" cy="3119430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000" dirty="0"/>
              <a:t>Varuägare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Leveransvillkor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Avtal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Leveranskvalitet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Lossning – Lastningsmöjligheter</a:t>
            </a:r>
          </a:p>
          <a:p>
            <a:pPr>
              <a:lnSpc>
                <a:spcPct val="90000"/>
              </a:lnSpc>
            </a:pPr>
            <a:r>
              <a:rPr lang="sv-SE" sz="2000" dirty="0"/>
              <a:t>Ansvar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Tider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Sändningsfrekvens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Enhetliga transportavtal</a:t>
            </a:r>
          </a:p>
          <a:p>
            <a:pPr>
              <a:lnSpc>
                <a:spcPct val="90000"/>
              </a:lnSpc>
            </a:pPr>
            <a:endParaRPr lang="sv-SE" sz="2000" dirty="0"/>
          </a:p>
          <a:p>
            <a:pPr marL="457200" lvl="1" indent="0">
              <a:buNone/>
            </a:pPr>
            <a:endParaRPr lang="sv-SE" sz="2000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B4F3A855-F5AD-4BC6-3A03-75F0D98E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39914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26C74D2D-52ED-41DF-89C3-1F0B275F7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1" y="2650624"/>
            <a:ext cx="3805553" cy="1712498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755640" y="1530985"/>
            <a:ext cx="5826760" cy="4351338"/>
          </a:xfrm>
        </p:spPr>
        <p:txBody>
          <a:bodyPr>
            <a:normAutofit/>
          </a:bodyPr>
          <a:lstStyle/>
          <a:p>
            <a:r>
              <a:rPr lang="sv-SE" sz="2400" dirty="0"/>
              <a:t>Fastighetsägare</a:t>
            </a:r>
          </a:p>
          <a:p>
            <a:pPr lvl="1"/>
            <a:r>
              <a:rPr lang="sv-SE" dirty="0"/>
              <a:t>Trevlig miljö för hyresgäster och butiksinnehavare</a:t>
            </a:r>
          </a:p>
          <a:p>
            <a:pPr lvl="1"/>
            <a:r>
              <a:rPr lang="sv-SE" dirty="0"/>
              <a:t>Parkering</a:t>
            </a:r>
          </a:p>
          <a:p>
            <a:pPr lvl="1"/>
            <a:r>
              <a:rPr lang="sv-SE" dirty="0"/>
              <a:t>Lossnings och lastningsmöjligheter</a:t>
            </a:r>
          </a:p>
          <a:p>
            <a:pPr lvl="1"/>
            <a:r>
              <a:rPr lang="sv-SE" dirty="0"/>
              <a:t>Lastzoner</a:t>
            </a:r>
          </a:p>
          <a:p>
            <a:pPr lvl="1"/>
            <a:r>
              <a:rPr lang="sv-SE" dirty="0"/>
              <a:t>Infrastruktur för mottagning av gods</a:t>
            </a:r>
          </a:p>
          <a:p>
            <a:pPr lvl="1"/>
            <a:endParaRPr lang="sv-SE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0F342D89-B33F-4D1C-DC28-A069F91B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14973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 descr="En bild som visar text, karta&#10;&#10;Beskrivning genererad med mycket hög exakthet">
            <a:extLst>
              <a:ext uri="{FF2B5EF4-FFF2-40B4-BE49-F238E27FC236}">
                <a16:creationId xmlns:a16="http://schemas.microsoft.com/office/drawing/2014/main" id="{E222495E-2BD4-428D-A138-8B95C897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3" y="2924944"/>
            <a:ext cx="3805553" cy="1760068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sv-SE" sz="2400" dirty="0"/>
              <a:t>Potential att optimera kapacitet</a:t>
            </a:r>
          </a:p>
          <a:p>
            <a:pPr marL="0" indent="0">
              <a:buNone/>
            </a:pPr>
            <a:endParaRPr lang="sv-SE" sz="2400" dirty="0"/>
          </a:p>
          <a:p>
            <a:pPr marL="857250" lvl="1" indent="-457200"/>
            <a:r>
              <a:rPr lang="sv-SE" dirty="0"/>
              <a:t>Ökad fyllnadsgrad</a:t>
            </a:r>
          </a:p>
          <a:p>
            <a:pPr marL="857250" lvl="1" indent="-457200"/>
            <a:r>
              <a:rPr lang="sv-SE" dirty="0"/>
              <a:t>Minskat antal fordon</a:t>
            </a:r>
          </a:p>
          <a:p>
            <a:pPr marL="857250" lvl="1" indent="-457200"/>
            <a:r>
              <a:rPr lang="sv-SE" dirty="0"/>
              <a:t>Minskat antal transporter</a:t>
            </a:r>
          </a:p>
          <a:p>
            <a:pPr marL="857250" lvl="1" indent="-457200"/>
            <a:r>
              <a:rPr lang="sv-SE" dirty="0"/>
              <a:t>Minska tiden per fordon</a:t>
            </a:r>
          </a:p>
          <a:p>
            <a:pPr marL="857250" lvl="1" indent="-457200"/>
            <a:endParaRPr lang="sv-SE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3E78C64E-F047-35B9-B526-59ED9630C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3337172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4520" y="1784985"/>
            <a:ext cx="6741160" cy="4351338"/>
          </a:xfrm>
        </p:spPr>
        <p:txBody>
          <a:bodyPr>
            <a:noAutofit/>
          </a:bodyPr>
          <a:lstStyle/>
          <a:p>
            <a:r>
              <a:rPr lang="sv-SE" sz="2400" dirty="0"/>
              <a:t>Åtgärder som kan optimera kapacitet i transportsystemet</a:t>
            </a:r>
          </a:p>
          <a:p>
            <a:pPr lvl="1"/>
            <a:r>
              <a:rPr lang="sv-SE" dirty="0"/>
              <a:t>Infrastruktur</a:t>
            </a:r>
          </a:p>
          <a:p>
            <a:pPr lvl="1"/>
            <a:r>
              <a:rPr lang="sv-SE" dirty="0"/>
              <a:t>Restriktioner</a:t>
            </a:r>
          </a:p>
          <a:p>
            <a:pPr lvl="1"/>
            <a:r>
              <a:rPr lang="sv-SE" dirty="0"/>
              <a:t>Information</a:t>
            </a:r>
          </a:p>
          <a:p>
            <a:pPr lvl="1"/>
            <a:r>
              <a:rPr lang="sv-SE" dirty="0"/>
              <a:t>Fordon</a:t>
            </a:r>
          </a:p>
          <a:p>
            <a:pPr lvl="1"/>
            <a:r>
              <a:rPr lang="sv-SE" b="1" dirty="0"/>
              <a:t>Samordning/Samlastningscentraler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647511C-C059-48FB-8FE7-ACF846569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53" r="18366"/>
          <a:stretch/>
        </p:blipFill>
        <p:spPr>
          <a:xfrm>
            <a:off x="7828800" y="55399"/>
            <a:ext cx="4261599" cy="6747202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7B249567-B15A-8C26-1839-089DC435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2787713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A2D4544C-5962-464D-BA16-7D829504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97" y="3620637"/>
            <a:ext cx="3505200" cy="118110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37994EA1-817A-48AE-95A3-8A3A07E0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4808268"/>
            <a:ext cx="2476500" cy="176212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E8A6D6D0-566C-4349-9E65-89FF7C5AD4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23" t="29053" r="19421" b="36937"/>
          <a:stretch/>
        </p:blipFill>
        <p:spPr>
          <a:xfrm>
            <a:off x="5197776" y="2827339"/>
            <a:ext cx="2736304" cy="95885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A0274507-99E2-4194-A07D-1715E1F1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645" y="2129992"/>
            <a:ext cx="2022997" cy="700881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78E47036-547D-4FBB-B2BC-5E3577A41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5170" y="1104900"/>
            <a:ext cx="2457450" cy="990600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Begränsningar av utvecklingen</a:t>
            </a:r>
          </a:p>
          <a:p>
            <a:pPr lvl="1"/>
            <a:r>
              <a:rPr lang="sv-SE" dirty="0"/>
              <a:t>Många aktörer</a:t>
            </a:r>
          </a:p>
          <a:p>
            <a:pPr lvl="1"/>
            <a:r>
              <a:rPr lang="sv-SE" dirty="0"/>
              <a:t>Brist på helhetssyn</a:t>
            </a:r>
          </a:p>
          <a:p>
            <a:pPr lvl="1"/>
            <a:r>
              <a:rPr lang="sv-SE" dirty="0"/>
              <a:t>Affärsmodellen</a:t>
            </a:r>
          </a:p>
          <a:p>
            <a:pPr lvl="1"/>
            <a:r>
              <a:rPr lang="sv-SE" dirty="0"/>
              <a:t>Konkurrens</a:t>
            </a:r>
          </a:p>
          <a:p>
            <a:pPr lvl="1"/>
            <a:r>
              <a:rPr lang="sv-SE" dirty="0"/>
              <a:t>Samordning</a:t>
            </a:r>
          </a:p>
          <a:p>
            <a:pPr lvl="1"/>
            <a:r>
              <a:rPr lang="sv-SE" dirty="0"/>
              <a:t>Komplexiteten i distributionen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BB24DCD-AF4A-4763-B4DC-D4923E2AC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9306" y="2213769"/>
            <a:ext cx="2171700" cy="60960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B12202C3-3694-44BA-A4E1-E03B20E97B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0259" b="39852"/>
          <a:stretch/>
        </p:blipFill>
        <p:spPr>
          <a:xfrm>
            <a:off x="8498809" y="2796381"/>
            <a:ext cx="2143125" cy="64055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5A313C6-0464-43BC-9A85-D5F66FAD0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257799"/>
            <a:ext cx="3524250" cy="1295400"/>
          </a:xfrm>
          <a:prstGeom prst="rect">
            <a:avLst/>
          </a:prstGeom>
        </p:spPr>
      </p:pic>
      <p:sp>
        <p:nvSpPr>
          <p:cNvPr id="14" name="Rubrik 1">
            <a:extLst>
              <a:ext uri="{FF2B5EF4-FFF2-40B4-BE49-F238E27FC236}">
                <a16:creationId xmlns:a16="http://schemas.microsoft.com/office/drawing/2014/main" id="{1CC1D99A-33D4-C3D4-9858-8812F000A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6" y="24804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2794525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E179C8B9-E79D-4E6B-A1CB-8BAAF07E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740" y="2239562"/>
            <a:ext cx="3805553" cy="1978887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/>
              <a:t>Drivkrafter</a:t>
            </a:r>
          </a:p>
          <a:p>
            <a:pPr lvl="1"/>
            <a:r>
              <a:rPr lang="sv-SE"/>
              <a:t>Miljö</a:t>
            </a:r>
          </a:p>
          <a:p>
            <a:pPr lvl="1"/>
            <a:r>
              <a:rPr lang="sv-SE"/>
              <a:t>Tillgänglighet</a:t>
            </a:r>
          </a:p>
          <a:p>
            <a:pPr lvl="1"/>
            <a:r>
              <a:rPr lang="sv-SE"/>
              <a:t>Ekonomi</a:t>
            </a:r>
          </a:p>
          <a:p>
            <a:pPr lvl="1"/>
            <a:r>
              <a:rPr lang="sv-SE"/>
              <a:t>Resursutnyttjande</a:t>
            </a:r>
          </a:p>
          <a:p>
            <a:pPr lvl="1"/>
            <a:r>
              <a:rPr lang="sv-SE"/>
              <a:t>Företagsimmage</a:t>
            </a:r>
          </a:p>
          <a:p>
            <a:pPr lvl="1"/>
            <a:r>
              <a:rPr lang="sv-SE"/>
              <a:t>Trafiksäkerhet</a:t>
            </a: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1FC757E7-0FCA-A9C1-D7A6-EFB22A5E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594478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43E43738-AA8E-4F09-A9B5-72B64F800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071" y="1447082"/>
            <a:ext cx="4639527" cy="4272681"/>
          </a:xfrm>
          <a:prstGeom prst="rect">
            <a:avLst/>
          </a:prstGeom>
        </p:spPr>
      </p:pic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000" dirty="0"/>
              <a:t>Ökade kundkrav</a:t>
            </a:r>
          </a:p>
          <a:p>
            <a:pPr lvl="1"/>
            <a:r>
              <a:rPr lang="sv-SE" sz="2000" dirty="0"/>
              <a:t>Hållbar produktutveckling</a:t>
            </a:r>
          </a:p>
          <a:p>
            <a:pPr lvl="1"/>
            <a:r>
              <a:rPr lang="sv-SE" sz="2000" dirty="0"/>
              <a:t>Nya tjänster och produkter</a:t>
            </a:r>
          </a:p>
          <a:p>
            <a:pPr lvl="2"/>
            <a:r>
              <a:rPr lang="sv-SE" dirty="0"/>
              <a:t>I samarbete med kunder</a:t>
            </a:r>
          </a:p>
          <a:p>
            <a:pPr lvl="1"/>
            <a:r>
              <a:rPr lang="sv-SE" sz="2000" dirty="0"/>
              <a:t>Hårdare styrmedel</a:t>
            </a:r>
          </a:p>
          <a:p>
            <a:pPr lvl="1"/>
            <a:r>
              <a:rPr lang="sv-SE" sz="2000" dirty="0"/>
              <a:t>Produktmärkningar</a:t>
            </a:r>
          </a:p>
          <a:p>
            <a:pPr lvl="2"/>
            <a:r>
              <a:rPr lang="sv-SE" dirty="0"/>
              <a:t>Kravmärkning</a:t>
            </a: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C78C941D-E9E1-F8A6-F9BE-F26BEB887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73181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Problemområden inom transport och logistik</a:t>
            </a:r>
          </a:p>
          <a:p>
            <a:pPr lvl="1"/>
            <a:r>
              <a:rPr lang="sv-SE" dirty="0"/>
              <a:t>Transport av produkter</a:t>
            </a:r>
          </a:p>
          <a:p>
            <a:pPr lvl="2"/>
            <a:r>
              <a:rPr lang="sv-SE" dirty="0"/>
              <a:t>Råvaror</a:t>
            </a:r>
          </a:p>
          <a:p>
            <a:pPr lvl="2"/>
            <a:r>
              <a:rPr lang="sv-SE" dirty="0"/>
              <a:t>Tillverkning</a:t>
            </a:r>
          </a:p>
          <a:p>
            <a:pPr lvl="2"/>
            <a:r>
              <a:rPr lang="sv-SE" dirty="0"/>
              <a:t>Produktutveckling</a:t>
            </a:r>
          </a:p>
          <a:p>
            <a:pPr lvl="2"/>
            <a:r>
              <a:rPr lang="sv-SE" dirty="0"/>
              <a:t>Lager</a:t>
            </a:r>
          </a:p>
          <a:p>
            <a:pPr lvl="2"/>
            <a:r>
              <a:rPr lang="sv-SE" dirty="0"/>
              <a:t>Marknad</a:t>
            </a:r>
          </a:p>
          <a:p>
            <a:pPr lvl="1"/>
            <a:r>
              <a:rPr lang="sv-SE" dirty="0"/>
              <a:t>Globalisering	</a:t>
            </a:r>
          </a:p>
          <a:p>
            <a:pPr lvl="2"/>
            <a:r>
              <a:rPr lang="sv-SE" dirty="0"/>
              <a:t>Arbetskraft</a:t>
            </a:r>
          </a:p>
          <a:p>
            <a:pPr lvl="2"/>
            <a:r>
              <a:rPr lang="sv-SE" dirty="0"/>
              <a:t>Centraliserad lagerverksamhet</a:t>
            </a:r>
          </a:p>
          <a:p>
            <a:pPr lvl="3"/>
            <a:r>
              <a:rPr lang="sv-SE" dirty="0"/>
              <a:t>Större marknader</a:t>
            </a:r>
          </a:p>
          <a:p>
            <a:pPr lvl="1"/>
            <a:r>
              <a:rPr lang="sv-SE" dirty="0"/>
              <a:t>Produktlivscykel</a:t>
            </a:r>
          </a:p>
          <a:p>
            <a:pPr lvl="2"/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market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3931128"/>
            <a:ext cx="2565648" cy="2577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71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99E9BB-657C-489C-B4D7-C2EB9995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8F32221-1954-44BF-A100-38712D46A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Problemområden inom transport och logistik</a:t>
            </a:r>
          </a:p>
          <a:p>
            <a:pPr lvl="1"/>
            <a:r>
              <a:rPr lang="sv-SE" dirty="0"/>
              <a:t>Ohållbara transporter</a:t>
            </a:r>
          </a:p>
          <a:p>
            <a:pPr lvl="2"/>
            <a:r>
              <a:rPr lang="sv-SE" dirty="0"/>
              <a:t>Ökat transport behov</a:t>
            </a:r>
          </a:p>
          <a:p>
            <a:pPr lvl="2"/>
            <a:r>
              <a:rPr lang="sv-SE" dirty="0"/>
              <a:t>Ökad efterfrågan på små snabba transporter</a:t>
            </a:r>
          </a:p>
          <a:p>
            <a:pPr lvl="3"/>
            <a:r>
              <a:rPr lang="sv-SE" dirty="0"/>
              <a:t>Vägtransporter</a:t>
            </a:r>
          </a:p>
          <a:p>
            <a:pPr lvl="3"/>
            <a:r>
              <a:rPr lang="sv-SE" dirty="0"/>
              <a:t>Flygtransporter</a:t>
            </a:r>
          </a:p>
          <a:p>
            <a:pPr lvl="2"/>
            <a:r>
              <a:rPr lang="sv-SE" dirty="0"/>
              <a:t>Miljöpåverkan ökar</a:t>
            </a:r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5D98B72-5F7A-4008-B21E-8EF997701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96"/>
          <a:stretch/>
        </p:blipFill>
        <p:spPr>
          <a:xfrm>
            <a:off x="6888089" y="4024256"/>
            <a:ext cx="3099653" cy="21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Problemområden inom transport och logistik</a:t>
            </a:r>
          </a:p>
          <a:p>
            <a:pPr lvl="1"/>
            <a:r>
              <a:rPr lang="sv-SE" dirty="0"/>
              <a:t>Negativ påverkan</a:t>
            </a:r>
          </a:p>
          <a:p>
            <a:pPr lvl="2"/>
            <a:r>
              <a:rPr lang="sv-SE" dirty="0"/>
              <a:t>Transportavståndet ökar</a:t>
            </a:r>
          </a:p>
          <a:p>
            <a:pPr lvl="2"/>
            <a:r>
              <a:rPr lang="sv-SE" dirty="0"/>
              <a:t>Lägre volym per led</a:t>
            </a:r>
          </a:p>
          <a:p>
            <a:pPr lvl="2"/>
            <a:r>
              <a:rPr lang="sv-SE" dirty="0"/>
              <a:t>Mer förpackningar</a:t>
            </a:r>
          </a:p>
          <a:p>
            <a:pPr lvl="3"/>
            <a:r>
              <a:rPr lang="sv-SE" dirty="0"/>
              <a:t>Hantering</a:t>
            </a:r>
          </a:p>
          <a:p>
            <a:pPr lvl="1"/>
            <a:r>
              <a:rPr lang="sv-SE" dirty="0"/>
              <a:t>Positiv påverkan</a:t>
            </a:r>
          </a:p>
          <a:p>
            <a:pPr lvl="2"/>
            <a:r>
              <a:rPr lang="sv-SE" dirty="0"/>
              <a:t>Samlastning</a:t>
            </a:r>
          </a:p>
          <a:p>
            <a:pPr lvl="2"/>
            <a:r>
              <a:rPr lang="sv-SE" dirty="0"/>
              <a:t>Ökad fyllnadsgrad</a:t>
            </a:r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4653136"/>
            <a:ext cx="2476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80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Problemområden inom transport och logistik</a:t>
            </a:r>
          </a:p>
          <a:p>
            <a:pPr lvl="1"/>
            <a:r>
              <a:rPr lang="sv-SE" dirty="0"/>
              <a:t>Miljö och centralisering</a:t>
            </a:r>
          </a:p>
          <a:p>
            <a:pPr lvl="2"/>
            <a:r>
              <a:rPr lang="sv-SE" dirty="0"/>
              <a:t>Nackdelar</a:t>
            </a:r>
          </a:p>
          <a:p>
            <a:pPr lvl="3"/>
            <a:r>
              <a:rPr lang="sv-SE" dirty="0"/>
              <a:t>Transportsträckorna ökar</a:t>
            </a:r>
          </a:p>
          <a:p>
            <a:pPr lvl="3"/>
            <a:r>
              <a:rPr lang="sv-SE" dirty="0"/>
              <a:t>Bästa transportslag</a:t>
            </a:r>
          </a:p>
          <a:p>
            <a:pPr lvl="2"/>
            <a:r>
              <a:rPr lang="sv-SE" dirty="0"/>
              <a:t>Fördelar</a:t>
            </a:r>
          </a:p>
          <a:p>
            <a:pPr lvl="3"/>
            <a:r>
              <a:rPr lang="sv-SE" dirty="0"/>
              <a:t>Bättre samlastnings möjligheter</a:t>
            </a:r>
          </a:p>
          <a:p>
            <a:pPr lvl="3"/>
            <a:r>
              <a:rPr lang="sv-SE" dirty="0"/>
              <a:t>Ökad fyllnadsgrad</a:t>
            </a:r>
          </a:p>
          <a:p>
            <a:pPr lvl="3"/>
            <a:r>
              <a:rPr lang="sv-SE" dirty="0"/>
              <a:t>Energieffektiva transportslag</a:t>
            </a:r>
          </a:p>
          <a:p>
            <a:pPr lvl="3"/>
            <a:r>
              <a:rPr lang="sv-SE" dirty="0"/>
              <a:t>Ökad köpkraft</a:t>
            </a:r>
          </a:p>
          <a:p>
            <a:pPr lvl="4"/>
            <a:r>
              <a:rPr lang="sv-SE" dirty="0"/>
              <a:t>Miljökrav på logistikleverantören</a:t>
            </a:r>
          </a:p>
          <a:p>
            <a:pPr lvl="2"/>
            <a:endParaRPr lang="sv-SE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3" y="4457700"/>
            <a:ext cx="22193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46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5E7501F-5974-4613-891D-545475320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8" r="11614"/>
          <a:stretch/>
        </p:blipFill>
        <p:spPr>
          <a:xfrm>
            <a:off x="6224724" y="1904282"/>
            <a:ext cx="5129076" cy="3515858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A6EF8FEA-EF85-4C98-AAB1-23EA546A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Logistikstrategier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9B15B18-0350-4604-84D1-F2ECBE0E7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84374" cy="4800462"/>
          </a:xfrm>
        </p:spPr>
        <p:txBody>
          <a:bodyPr>
            <a:normAutofit/>
          </a:bodyPr>
          <a:lstStyle/>
          <a:p>
            <a:r>
              <a:rPr lang="sv-SE" sz="2400" dirty="0"/>
              <a:t>Tidsstyrning</a:t>
            </a:r>
          </a:p>
          <a:p>
            <a:pPr lvl="1"/>
            <a:r>
              <a:rPr lang="sv-SE" dirty="0"/>
              <a:t>Materialförsörjning</a:t>
            </a:r>
          </a:p>
          <a:p>
            <a:pPr lvl="1"/>
            <a:r>
              <a:rPr lang="sv-SE" dirty="0"/>
              <a:t>JIT</a:t>
            </a:r>
          </a:p>
          <a:p>
            <a:pPr lvl="1"/>
            <a:r>
              <a:rPr lang="sv-SE" dirty="0" err="1"/>
              <a:t>Lean</a:t>
            </a:r>
            <a:endParaRPr lang="sv-SE" dirty="0"/>
          </a:p>
          <a:p>
            <a:r>
              <a:rPr lang="sv-SE" sz="2400" dirty="0"/>
              <a:t>Drivs av höga leveransservicekrav </a:t>
            </a:r>
          </a:p>
          <a:p>
            <a:pPr lvl="1"/>
            <a:r>
              <a:rPr lang="sv-SE" dirty="0"/>
              <a:t>Minskade kostnader</a:t>
            </a:r>
          </a:p>
          <a:p>
            <a:pPr marL="914400" lvl="2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5436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6EF8FEA-EF85-4C98-AAB1-23EA546A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9B15B18-0350-4604-84D1-F2ECBE0E7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Problemområden inom transport och logistik</a:t>
            </a:r>
          </a:p>
          <a:p>
            <a:r>
              <a:rPr lang="sv-SE" dirty="0"/>
              <a:t>Transportrörelserna utformas efter tidsstyrning av order</a:t>
            </a:r>
          </a:p>
          <a:p>
            <a:r>
              <a:rPr lang="sv-SE" dirty="0"/>
              <a:t>Hur flöden rör sig bestäms av</a:t>
            </a:r>
          </a:p>
          <a:p>
            <a:pPr lvl="1"/>
            <a:r>
              <a:rPr lang="sv-SE" dirty="0"/>
              <a:t>Möjliga ledtider</a:t>
            </a:r>
          </a:p>
          <a:p>
            <a:pPr lvl="1"/>
            <a:r>
              <a:rPr lang="sv-SE" dirty="0"/>
              <a:t>Strategier</a:t>
            </a:r>
          </a:p>
          <a:p>
            <a:pPr lvl="2"/>
            <a:r>
              <a:rPr lang="sv-SE" dirty="0"/>
              <a:t>Lagernivåer, lagerhållning, leveranspålitlighet</a:t>
            </a:r>
          </a:p>
          <a:p>
            <a:pPr lvl="1"/>
            <a:r>
              <a:rPr lang="sv-SE" dirty="0"/>
              <a:t>Begränsningar av transportlösningar</a:t>
            </a:r>
          </a:p>
          <a:p>
            <a:pPr lvl="2"/>
            <a:r>
              <a:rPr lang="sv-SE" dirty="0"/>
              <a:t>Samlastning</a:t>
            </a:r>
          </a:p>
          <a:p>
            <a:pPr lvl="2"/>
            <a:r>
              <a:rPr lang="sv-SE" dirty="0"/>
              <a:t>Energieffektiva transportslag</a:t>
            </a:r>
          </a:p>
          <a:p>
            <a:pPr lvl="2"/>
            <a:endParaRPr lang="sv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88937AAE-B15E-4DC2-806E-616A416C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698" y="2719277"/>
            <a:ext cx="3179120" cy="21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69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850</Words>
  <Application>Microsoft Office PowerPoint</Application>
  <PresentationFormat>Widescreen</PresentationFormat>
  <Paragraphs>399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Office-tema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Hållbar godshantering</dc:title>
  <dc:creator>Lisbeth Ledner</dc:creator>
  <cp:lastModifiedBy>Xingrong Zong</cp:lastModifiedBy>
  <cp:revision>14</cp:revision>
  <dcterms:created xsi:type="dcterms:W3CDTF">2021-02-15T14:55:18Z</dcterms:created>
  <dcterms:modified xsi:type="dcterms:W3CDTF">2023-12-05T14:33:07Z</dcterms:modified>
</cp:coreProperties>
</file>